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Karla" pitchFamily="2" charset="0"/>
      <p:regular r:id="rId31"/>
      <p:bold r:id="rId32"/>
      <p:italic r:id="rId33"/>
      <p:boldItalic r:id="rId34"/>
    </p:embeddedFont>
    <p:embeddedFont>
      <p:font typeface="Montserrat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3"/>
  </p:normalViewPr>
  <p:slideViewPr>
    <p:cSldViewPr snapToGrid="0">
      <p:cViewPr varScale="1">
        <p:scale>
          <a:sx n="120" d="100"/>
          <a:sy n="120" d="100"/>
        </p:scale>
        <p:origin x="200" y="5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566f7de3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566f7de3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65c1008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65c1008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565c10080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565c10080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565c10080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565c10080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565c10080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565c10080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565c10080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565c10080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566f7de3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566f7de3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566f7de3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566f7de3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566f7de3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566f7de3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566f7de3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566f7de3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b30ba21c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b30ba21c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b480fe2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b480fe20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66f7de3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566f7de3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566f7de3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566f7de3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565c1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565c1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65c100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565c100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565c10080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565c10080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565c10080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565c10080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565c1008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565c1008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566f7de3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566f7de3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65c10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65c10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b480fe20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b480fe20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66f7b2b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566f7b2b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b480fe20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b480fe20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566f7de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566f7de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566f7de34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566f7de34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566f7de3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566f7de3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311700" y="3391350"/>
            <a:ext cx="8520600" cy="15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E-Business Proposal - SMAD 407</a:t>
            </a:r>
            <a:endParaRPr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18 November, 2019</a:t>
            </a:r>
            <a:endParaRPr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Madisen Divine, Jordan Edmonds, Ripleigh Hatfield, David Shull</a:t>
            </a:r>
            <a:endParaRPr sz="2000"/>
          </a:p>
        </p:txBody>
      </p:sp>
      <p:sp>
        <p:nvSpPr>
          <p:cNvPr id="82" name="Google Shape;82;p15"/>
          <p:cNvSpPr txBox="1"/>
          <p:nvPr/>
        </p:nvSpPr>
        <p:spPr>
          <a:xfrm>
            <a:off x="3537319" y="2207250"/>
            <a:ext cx="40290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“Preparing individual meals for you”</a:t>
            </a:r>
            <a:endParaRPr sz="2400" dirty="0">
              <a:solidFill>
                <a:schemeClr val="accen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" name="Google Shape;89;p16">
            <a:extLst>
              <a:ext uri="{FF2B5EF4-FFF2-40B4-BE49-F238E27FC236}">
                <a16:creationId xmlns:a16="http://schemas.microsoft.com/office/drawing/2014/main" id="{034C2E20-C565-A74E-980E-F16BDE7123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120"/>
            <a:ext cx="4058282" cy="535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770100" y="1523625"/>
            <a:ext cx="5603700" cy="22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Importance of creating brand awareness - most traffic from our Competitors came direct sources/searches 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Bounce rate: People stay on hellofresh longer than they do on blue apron. 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770100" y="2500150"/>
            <a:ext cx="54606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Karla"/>
              <a:buChar char="●"/>
            </a:pPr>
            <a:r>
              <a:rPr lang="en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On the keyword meal delivery and food they pop up either on the first or second page Food and food network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00" y="3208875"/>
            <a:ext cx="3178925" cy="19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Persona 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10775"/>
            <a:ext cx="4136526" cy="22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350" y="152400"/>
            <a:ext cx="5184251" cy="391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Persona 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3898850" cy="23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200" y="90025"/>
            <a:ext cx="5551226" cy="41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Management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4008074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900" y="2546925"/>
            <a:ext cx="4480061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838350" y="137920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Trello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Google Drive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Design Considerations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00" y="1472025"/>
            <a:ext cx="5904626" cy="8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390700" y="2563625"/>
            <a:ext cx="3991800" cy="18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50" y="2475987"/>
            <a:ext cx="2265226" cy="199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1600" y="2485075"/>
            <a:ext cx="2355862" cy="197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483650" y="4590925"/>
            <a:ext cx="24003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Optima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3154075" y="4590925"/>
            <a:ext cx="24003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Arial Hebrew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838350" y="665125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Engine Optimization</a:t>
            </a: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838350" y="1296150"/>
            <a:ext cx="59535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▸"/>
            </a:pPr>
            <a:r>
              <a:rPr lang="en" sz="1400">
                <a:solidFill>
                  <a:srgbClr val="000000"/>
                </a:solidFill>
              </a:rPr>
              <a:t>Website &amp; UX Design 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▸"/>
            </a:pPr>
            <a:r>
              <a:rPr lang="en" sz="1400">
                <a:solidFill>
                  <a:srgbClr val="000000"/>
                </a:solidFill>
              </a:rPr>
              <a:t>Increase Users to Our Site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▸"/>
            </a:pPr>
            <a:r>
              <a:rPr lang="en" sz="1400">
                <a:solidFill>
                  <a:srgbClr val="000000"/>
                </a:solidFill>
              </a:rPr>
              <a:t>Optimize Key Words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 “Healthy Meal Subscription Service for One Person” 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▸"/>
            </a:pPr>
            <a:r>
              <a:rPr lang="en" sz="1400">
                <a:solidFill>
                  <a:srgbClr val="000000"/>
                </a:solidFill>
              </a:rPr>
              <a:t>Focus On Website Content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Marketing/Advertising </a:t>
            </a: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9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▸"/>
            </a:pPr>
            <a:r>
              <a:rPr lang="en" sz="1800">
                <a:solidFill>
                  <a:srgbClr val="2D3B45"/>
                </a:solidFill>
                <a:highlight>
                  <a:srgbClr val="FFFFFF"/>
                </a:highlight>
              </a:rPr>
              <a:t>Target college kids, young adults and individuals living on their own  </a:t>
            </a: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▸"/>
            </a:pPr>
            <a:r>
              <a:rPr lang="en" sz="1800">
                <a:solidFill>
                  <a:srgbClr val="2D3B45"/>
                </a:solidFill>
                <a:highlight>
                  <a:srgbClr val="FFFFFF"/>
                </a:highlight>
              </a:rPr>
              <a:t>- Social Media</a:t>
            </a: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▸"/>
            </a:pPr>
            <a:r>
              <a:rPr lang="en" sz="1800">
                <a:solidFill>
                  <a:srgbClr val="2D3B45"/>
                </a:solidFill>
                <a:highlight>
                  <a:srgbClr val="FFFFFF"/>
                </a:highlight>
              </a:rPr>
              <a:t>Facebook, Youtube and Pinterest were the highest social media outlets with our competitors. </a:t>
            </a: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▸"/>
            </a:pPr>
            <a:r>
              <a:rPr lang="en" sz="1800">
                <a:solidFill>
                  <a:srgbClr val="2D3B45"/>
                </a:solidFill>
                <a:highlight>
                  <a:srgbClr val="FFFFFF"/>
                </a:highlight>
              </a:rPr>
              <a:t>Presence on Snapchat will set us apart. </a:t>
            </a: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▹"/>
            </a:pPr>
            <a:r>
              <a:rPr lang="en" sz="1800">
                <a:solidFill>
                  <a:srgbClr val="2D3B45"/>
                </a:solidFill>
                <a:highlight>
                  <a:srgbClr val="FFFFFF"/>
                </a:highlight>
              </a:rPr>
              <a:t>display interactive ads that will show up on Snapchat’s feed. </a:t>
            </a:r>
            <a:endParaRPr sz="18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377150" y="3311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</a:t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50" y="1379200"/>
            <a:ext cx="2989475" cy="29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1041075" y="4525350"/>
            <a:ext cx="14232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rla"/>
                <a:ea typeface="Karla"/>
                <a:cs typeface="Karla"/>
                <a:sym typeface="Karla"/>
              </a:rPr>
              <a:t>Facebook Ad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974" y="1096150"/>
            <a:ext cx="4512398" cy="3459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5001800" y="4555650"/>
            <a:ext cx="16287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rla"/>
                <a:ea typeface="Karla"/>
                <a:cs typeface="Karla"/>
                <a:sym typeface="Karla"/>
              </a:rPr>
              <a:t>Snapchat Ad 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r="1039" b="20942"/>
          <a:stretch/>
        </p:blipFill>
        <p:spPr>
          <a:xfrm>
            <a:off x="285325" y="526113"/>
            <a:ext cx="7486150" cy="38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3456250" y="4560650"/>
            <a:ext cx="1452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rla"/>
                <a:ea typeface="Karla"/>
                <a:cs typeface="Karla"/>
                <a:sym typeface="Karla"/>
              </a:rPr>
              <a:t>Youtube Page 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Pinterest Ad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375" y="1379200"/>
            <a:ext cx="5207083" cy="34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Company Information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29850" y="1473025"/>
            <a:ext cx="37407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Our company provides fresh, portioned ingredients for meals that are fit perfect for one person.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PortionOne.com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313" y="1602487"/>
            <a:ext cx="3234276" cy="426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Technology Selection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350" y="2071700"/>
            <a:ext cx="2520850" cy="25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50" y="2408575"/>
            <a:ext cx="1969150" cy="19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9950" y="2178475"/>
            <a:ext cx="2199250" cy="21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Hosting</a:t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375" y="1534800"/>
            <a:ext cx="3184300" cy="8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895825" y="2693900"/>
            <a:ext cx="5112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Dedicated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We will be using both a store front and a shopping cart system.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Hot recipes, Cold Recipes, Smoothies - be able to place within the cart.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Will will not be using a contribution network due to not including videos. Our interface will just include images and date in regards to different meals for consumers.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arla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We will handle our payments  through Authorize.net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Hosting Package</a:t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5" y="1758040"/>
            <a:ext cx="7137500" cy="1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Demographics</a:t>
            </a:r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People Cooking for Themselves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College Students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Young Adults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Anyone living on their own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Multiple Income Levels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Any race/gender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&amp; Security</a:t>
            </a:r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5113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Login &amp; User Account Pages will be SSL Encrypted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Accounts are protected by user-set passwords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Emails must verified with the user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Portion One intends to achieve a digital certificate as a trusted meal delivering company.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Structure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r="24305"/>
          <a:stretch/>
        </p:blipFill>
        <p:spPr>
          <a:xfrm>
            <a:off x="301350" y="304000"/>
            <a:ext cx="6103200" cy="453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>
            <a:spLocks noGrp="1"/>
          </p:cNvSpPr>
          <p:nvPr>
            <p:ph type="title"/>
          </p:nvPr>
        </p:nvSpPr>
        <p:spPr>
          <a:xfrm>
            <a:off x="331925" y="40695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Mock Up</a:t>
            </a: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41250"/>
            <a:ext cx="4667352" cy="26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 rotWithShape="1">
          <a:blip r:embed="rId4">
            <a:alphaModFix/>
          </a:blip>
          <a:srcRect l="3929"/>
          <a:stretch/>
        </p:blipFill>
        <p:spPr>
          <a:xfrm>
            <a:off x="4746325" y="287800"/>
            <a:ext cx="4265325" cy="248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 rotWithShape="1">
          <a:blip r:embed="rId5">
            <a:alphaModFix/>
          </a:blip>
          <a:srcRect l="3901"/>
          <a:stretch/>
        </p:blipFill>
        <p:spPr>
          <a:xfrm>
            <a:off x="4746325" y="2374475"/>
            <a:ext cx="4289173" cy="24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/>
        </p:nvSpPr>
        <p:spPr>
          <a:xfrm>
            <a:off x="331925" y="4141000"/>
            <a:ext cx="3534900" cy="23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https://xd.adobe.com/view/7d519b4e-a82b-4e22-6ece-b2a82c6e41d0-0b60/screen/806b32c4-9e5f-4244-9e39-a3031f300256/Home-Page-Mock-Up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</a:t>
            </a:r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Testing will be done in an individual city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▹"/>
            </a:pPr>
            <a:r>
              <a:rPr lang="en"/>
              <a:t>Preferably a college town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We will launch in beta mode in a few particular spots that we consider potentially booming areas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050" y="1335975"/>
            <a:ext cx="2665748" cy="169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1362625" y="3394050"/>
            <a:ext cx="58038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Keyword Distributions 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rla"/>
              <a:buChar char="●"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Google Analytics </a:t>
            </a:r>
            <a:endParaRPr sz="3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Usability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Requirements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50" y="1504950"/>
            <a:ext cx="3986456" cy="265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l="4227" r="11227"/>
          <a:stretch/>
        </p:blipFill>
        <p:spPr>
          <a:xfrm>
            <a:off x="4609275" y="1504950"/>
            <a:ext cx="3986450" cy="26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509350" y="4243375"/>
            <a:ext cx="24003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Desktop - at home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609275" y="4288350"/>
            <a:ext cx="24003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Mobile - on the go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Keyword Analysis Process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00" y="1379200"/>
            <a:ext cx="6599624" cy="342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Keyword Analysis Example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4762200" y="3390500"/>
            <a:ext cx="4048800" cy="19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College recipe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vs.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College meal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34806"/>
          <a:stretch/>
        </p:blipFill>
        <p:spPr>
          <a:xfrm>
            <a:off x="538050" y="1284075"/>
            <a:ext cx="5324099" cy="435017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2116550" y="1759825"/>
            <a:ext cx="1878600" cy="327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Keyword Distribution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6" y="1551400"/>
            <a:ext cx="6896100" cy="33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Analysis 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350" y="1379200"/>
            <a:ext cx="1231450" cy="12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375" y="1454025"/>
            <a:ext cx="1947199" cy="10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838350" y="2924100"/>
            <a:ext cx="57897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Alexa, Google Keyword Planner and Similar web were both used to extract the data for the competition analysis.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Recipe and Meals are similar keywords to our other competitors. 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6100" y="1416600"/>
            <a:ext cx="1580715" cy="11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51150" y="777150"/>
            <a:ext cx="46731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D7A"/>
                </a:solidFill>
                <a:highlight>
                  <a:srgbClr val="FFFFFF"/>
                </a:highlight>
              </a:rPr>
              <a:t>H</a:t>
            </a:r>
            <a:r>
              <a:rPr lang="en" sz="1000" b="1">
                <a:solidFill>
                  <a:srgbClr val="869D7A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elloFresh</a:t>
            </a:r>
            <a:r>
              <a:rPr lang="en" sz="1000" b="1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 </a:t>
            </a:r>
            <a:endParaRPr sz="1000" b="1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lphaL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Traffic/Visitor activity 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romanL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Total visitors: 4.2M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romanL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Most traffic sources come directly from the URL. 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Top referring sites: ticketmaster.com, stubhub.com, spirit.com, msn.com, groupon.com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romanL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Organic Keywords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Hello fresh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Hellofresh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Hello fresh login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Hello fresh menu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Hello fresh recipes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romanL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Paid Keywords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Hello fresh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Hellofresh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Blue apron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Freshly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Hello fresh menu 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romanLcPeriod"/>
            </a:pPr>
            <a:r>
              <a:rPr lang="en" sz="10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Three top social media traffic visits from: Youtube, Facebook and Pinterest.</a:t>
            </a:r>
            <a:endParaRPr sz="10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192525" y="77812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869D7A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Blue Apron </a:t>
            </a:r>
            <a:endParaRPr sz="1000" b="1" dirty="0">
              <a:solidFill>
                <a:srgbClr val="869D7A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lphaL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Traffic/Visitor Activity 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romanL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Total visitors: 1.22M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romanL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Most traffic sources come directly from URL and searching the brand 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romanL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Organic Keywords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Blue apron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 dirty="0" err="1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Blueapron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Blue apron recipes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Blue apron menu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Blue apron login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romanL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Paid Keywords 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Blue apron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 dirty="0" err="1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Blueapron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Blue apron menu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arabi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Hello fresh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000"/>
              <a:buFont typeface="Karla"/>
              <a:buAutoNum type="romanLcPeriod"/>
            </a:pP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Three top social media traffic visits from: </a:t>
            </a:r>
            <a:r>
              <a:rPr lang="en" sz="1000" dirty="0" err="1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Youtube</a:t>
            </a:r>
            <a:r>
              <a:rPr lang="en" sz="1000" dirty="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, Facebook and Pinterest.</a:t>
            </a:r>
            <a:endParaRPr sz="1000" dirty="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439675" y="316950"/>
            <a:ext cx="75057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Link Popularity/Traffic Visitor Activity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184075" y="910100"/>
            <a:ext cx="7106700" cy="3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869D7A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HomeChef</a:t>
            </a:r>
            <a:endParaRPr sz="1200" b="1">
              <a:solidFill>
                <a:srgbClr val="869D7A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alphaL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Traffic/Visitor Activity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romanL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Total visitors: 19.5M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romanL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Most traffic comes directly from searching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Top referring sites: stubhub.com, groupon.com, tawsci.com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romanL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Organic Keywords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Home chef 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Homechef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Homechef login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Home chef menu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romanL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Paid Keywords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Home chef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Homechef 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Home chef menu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arabi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Blue apron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Font typeface="Karla"/>
              <a:buAutoNum type="romanLcPeriod"/>
            </a:pP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Top three social media: Facebook, Youtube, Pinterest</a:t>
            </a:r>
            <a:endParaRPr sz="1200">
              <a:solidFill>
                <a:srgbClr val="2D3B45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FFFFFF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Macintosh PowerPoint</Application>
  <PresentationFormat>On-screen Show (16:9)</PresentationFormat>
  <Paragraphs>134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Karla</vt:lpstr>
      <vt:lpstr>Montserrat</vt:lpstr>
      <vt:lpstr>Calibri</vt:lpstr>
      <vt:lpstr>Arviragus template</vt:lpstr>
      <vt:lpstr>PowerPoint Presentation</vt:lpstr>
      <vt:lpstr>Company Information</vt:lpstr>
      <vt:lpstr>Usability Requirements</vt:lpstr>
      <vt:lpstr>Keyword Analysis Process</vt:lpstr>
      <vt:lpstr>Keyword Analysis Example</vt:lpstr>
      <vt:lpstr>Keyword Distribution</vt:lpstr>
      <vt:lpstr>Competition Analysis </vt:lpstr>
      <vt:lpstr>PowerPoint Presentation</vt:lpstr>
      <vt:lpstr>PowerPoint Presentation</vt:lpstr>
      <vt:lpstr>Takeaways</vt:lpstr>
      <vt:lpstr>Persona 1</vt:lpstr>
      <vt:lpstr>Persona 2</vt:lpstr>
      <vt:lpstr>Project Management</vt:lpstr>
      <vt:lpstr>Design Considerations</vt:lpstr>
      <vt:lpstr>Search Engine Optimization</vt:lpstr>
      <vt:lpstr>Online Marketing/Advertising </vt:lpstr>
      <vt:lpstr>Deliverables </vt:lpstr>
      <vt:lpstr>PowerPoint Presentation</vt:lpstr>
      <vt:lpstr>Pinterest Ad</vt:lpstr>
      <vt:lpstr>Technology Selection</vt:lpstr>
      <vt:lpstr>Hosting</vt:lpstr>
      <vt:lpstr>Hosting Package</vt:lpstr>
      <vt:lpstr>User Demographics</vt:lpstr>
      <vt:lpstr>Privacy &amp; Security</vt:lpstr>
      <vt:lpstr>Website Structure</vt:lpstr>
      <vt:lpstr>Home Page Mock Up</vt:lpstr>
      <vt:lpstr>Usability Testing</vt:lpstr>
      <vt:lpstr>Analytics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Portion One </dc:title>
  <cp:lastModifiedBy>Madisen Divine</cp:lastModifiedBy>
  <cp:revision>2</cp:revision>
  <dcterms:modified xsi:type="dcterms:W3CDTF">2020-01-30T19:53:35Z</dcterms:modified>
</cp:coreProperties>
</file>